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62" r:id="rId5"/>
    <p:sldId id="264" r:id="rId6"/>
    <p:sldId id="266" r:id="rId7"/>
    <p:sldId id="268" r:id="rId8"/>
    <p:sldId id="270" r:id="rId9"/>
    <p:sldId id="271" r:id="rId10"/>
    <p:sldId id="273" r:id="rId11"/>
    <p:sldId id="275" r:id="rId12"/>
    <p:sldId id="277" r:id="rId13"/>
    <p:sldId id="279" r:id="rId14"/>
    <p:sldId id="283" r:id="rId15"/>
    <p:sldId id="281" r:id="rId16"/>
    <p:sldId id="285" r:id="rId17"/>
    <p:sldId id="287" r:id="rId18"/>
    <p:sldId id="289" r:id="rId19"/>
    <p:sldId id="293" r:id="rId20"/>
    <p:sldId id="294" r:id="rId21"/>
    <p:sldId id="295" r:id="rId22"/>
    <p:sldId id="296" r:id="rId23"/>
    <p:sldId id="297" r:id="rId24"/>
    <p:sldId id="298" r:id="rId25"/>
    <p:sldId id="291" r:id="rId2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5EFA14F-C90B-D24C-AADC-D94FE706486F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1A72D7-E59E-BA45-A26A-2732C1BB0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077D48-A93C-DA47-BFDB-1F1C4A8D6820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DD6281-D99B-9C4B-8E4D-A860F2EF3337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45ECD9-835D-C245-949D-825A7957155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12B7BC-4D32-6B47-8D40-206FA162559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5CF012-86FC-724F-9F62-F3DC0914253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B7F64C-74F2-3E43-B53A-03AEA9914DC7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7D50B4-3799-FD46-A004-6672A69373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AA68D3-9F48-EF49-9F9D-43F302897D4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140F45-F37F-224F-86B7-769D8CD90A1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1C9D48-5865-F74B-BC0F-B3B6050797D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C4CB19-624B-4942-B554-2663F7E662B7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C11BA1-242D-B941-8E35-7BB42E5AEE1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8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3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0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BDD25-190C-D840-9E05-4A0EC74EFFE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E150-E128-D24F-955D-50A5CD2C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GAME MANAGEMENT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00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00"/>
                </a:solidFill>
              </a:rPr>
              <a:t>CREW COMMUNICATION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</a:rPr>
              <a:t>Your </a:t>
            </a:r>
            <a:r>
              <a:rPr lang="en-US" b="1" dirty="0">
                <a:solidFill>
                  <a:srgbClr val="FF0000"/>
                </a:solidFill>
              </a:rPr>
              <a:t>Survival and Your Success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Depends On Both</a:t>
            </a:r>
          </a:p>
        </p:txBody>
      </p:sp>
      <p:pic>
        <p:nvPicPr>
          <p:cNvPr id="4" name="Picture 4" descr="MC90032523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2255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C90031864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74638"/>
            <a:ext cx="13525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9000"/>
            <a:ext cx="12255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86BB48-B060-4642-9ACE-007441701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057" y="5067384"/>
            <a:ext cx="2643510" cy="10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1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211AC-7633-4A1F-924F-E5784DE8A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20409" r="20305"/>
          <a:stretch/>
        </p:blipFill>
        <p:spPr>
          <a:xfrm>
            <a:off x="531845" y="331244"/>
            <a:ext cx="8154955" cy="63169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DURING THE CONTEST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>
                <a:ea typeface="ＭＳ Ｐゴシック" charset="0"/>
                <a:cs typeface="ＭＳ Ｐゴシック" charset="0"/>
              </a:rPr>
              <a:t>LIVE BALL/DEAD BALL COMMUNICATION WITH…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Your Partner(s)…</a:t>
            </a:r>
          </a:p>
          <a:p>
            <a:pPr lvl="2"/>
            <a:r>
              <a:rPr lang="en-US" sz="2000" dirty="0">
                <a:ea typeface="ＭＳ Ｐゴシック" charset="0"/>
                <a:cs typeface="ＭＳ Ｐゴシック" charset="0"/>
              </a:rPr>
              <a:t>Communicate essential information.</a:t>
            </a:r>
          </a:p>
          <a:p>
            <a:pPr lvl="3"/>
            <a:r>
              <a:rPr lang="en-US" dirty="0">
                <a:ea typeface="ＭＳ Ｐゴシック" charset="0"/>
                <a:cs typeface="ＭＳ Ｐゴシック" charset="0"/>
              </a:rPr>
              <a:t>Player or Coach Situations</a:t>
            </a:r>
          </a:p>
          <a:p>
            <a:pPr lvl="3"/>
            <a:r>
              <a:rPr lang="en-US" dirty="0">
                <a:ea typeface="ＭＳ Ｐゴシック" charset="0"/>
                <a:cs typeface="ＭＳ Ｐゴシック" charset="0"/>
              </a:rPr>
              <a:t>Eye Contact/Hand Signals on Throw-Ins</a:t>
            </a:r>
          </a:p>
          <a:p>
            <a:pPr lvl="3"/>
            <a:r>
              <a:rPr lang="en-US" dirty="0">
                <a:ea typeface="ＭＳ Ｐゴシック" charset="0"/>
                <a:cs typeface="ＭＳ Ｐゴシック" charset="0"/>
              </a:rPr>
              <a:t>Bonus Situations</a:t>
            </a:r>
          </a:p>
          <a:p>
            <a:pPr lvl="3"/>
            <a:r>
              <a:rPr lang="en-US" dirty="0">
                <a:ea typeface="ＭＳ Ｐゴシック" charset="0"/>
                <a:cs typeface="ＭＳ Ｐゴシック" charset="0"/>
              </a:rPr>
              <a:t>Last Second Shot</a:t>
            </a:r>
          </a:p>
          <a:p>
            <a:pPr lvl="2"/>
            <a:r>
              <a:rPr lang="en-US" sz="2000" dirty="0">
                <a:ea typeface="ＭＳ Ｐゴシック" charset="0"/>
                <a:cs typeface="ＭＳ Ｐゴシック" charset="0"/>
              </a:rPr>
              <a:t>Use appropriate non-verbal signals to aid communication with your partner(s). </a:t>
            </a:r>
          </a:p>
          <a:p>
            <a:pPr lvl="2"/>
            <a:r>
              <a:rPr lang="en-US" sz="2000" dirty="0">
                <a:ea typeface="ＭＳ Ｐゴシック" charset="0"/>
                <a:cs typeface="ＭＳ Ｐゴシック" charset="0"/>
              </a:rPr>
              <a:t>Use intermissions and timeouts to your advantage.</a:t>
            </a:r>
          </a:p>
        </p:txBody>
      </p:sp>
    </p:spTree>
    <p:extLst>
      <p:ext uri="{BB962C8B-B14F-4D97-AF65-F5344CB8AC3E}">
        <p14:creationId xmlns:p14="http://schemas.microsoft.com/office/powerpoint/2010/main" val="30543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D396B-E0AB-44D6-A4B4-E19F76906D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colorTemperature colorTemp="33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514" y="373224"/>
            <a:ext cx="8164286" cy="615361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DURING THE CONTEST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LIVE BALL/DEAD BALL COMMUNICATION WITH…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Coaches…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Communicating with players and coaches is the essence of preventive officiating.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Be cordial but detached.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Follow through on what you tell the coaches. </a:t>
            </a:r>
          </a:p>
          <a:p>
            <a:pPr lvl="1"/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Players…</a:t>
            </a:r>
          </a:p>
          <a:p>
            <a:pPr lvl="2"/>
            <a:r>
              <a:rPr lang="en-US" sz="2000" dirty="0">
                <a:ea typeface="ＭＳ Ｐゴシック" charset="0"/>
                <a:cs typeface="ＭＳ Ｐゴシック" charset="0"/>
              </a:rPr>
              <a:t>Communicating with players and coaches is the essence of preventive officiating.</a:t>
            </a:r>
          </a:p>
          <a:p>
            <a:pPr lvl="2"/>
            <a:r>
              <a:rPr lang="en-US" sz="2000" dirty="0">
                <a:ea typeface="ＭＳ Ｐゴシック" charset="0"/>
                <a:cs typeface="ＭＳ Ｐゴシック" charset="0"/>
              </a:rPr>
              <a:t>Do your best to show the players you are competent and approachable. </a:t>
            </a:r>
          </a:p>
          <a:p>
            <a:pPr lvl="2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DURING THE CONTEST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LIVE BALL/DEAD BALL COMMUNICATION WITH…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Players…</a:t>
            </a:r>
          </a:p>
          <a:p>
            <a:pPr lvl="2"/>
            <a:r>
              <a:rPr lang="en-US" sz="2000" dirty="0">
                <a:ea typeface="ＭＳ Ｐゴシック" charset="0"/>
                <a:cs typeface="ＭＳ Ｐゴシック" charset="0"/>
              </a:rPr>
              <a:t>Communicating with players and coaches is the essence of preventive officiating.</a:t>
            </a:r>
          </a:p>
          <a:p>
            <a:pPr lvl="2"/>
            <a:r>
              <a:rPr lang="en-US" sz="2000" dirty="0">
                <a:ea typeface="ＭＳ Ｐゴシック" charset="0"/>
                <a:cs typeface="ＭＳ Ｐゴシック" charset="0"/>
              </a:rPr>
              <a:t>Do your best to show the players you are competent and approachable. </a:t>
            </a:r>
          </a:p>
        </p:txBody>
      </p:sp>
    </p:spTree>
    <p:extLst>
      <p:ext uri="{BB962C8B-B14F-4D97-AF65-F5344CB8AC3E}">
        <p14:creationId xmlns:p14="http://schemas.microsoft.com/office/powerpoint/2010/main" val="32542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6E4003-7BB4-41F6-8ACC-A0D1BF7835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60643" y="361245"/>
            <a:ext cx="8431195" cy="62221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DURING THE CONTEST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LIVE BALL/DEAD BALL COMMUNICATION WITH…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Game Management…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Know how to find Game Management should a situation occur which requires assistance.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Do all you can to have Game Management deal with crowd control incidents which directly involve abuse to players, coaches and officials.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NEVER touch a player.  Get the proper people involved in these situations. </a:t>
            </a:r>
          </a:p>
        </p:txBody>
      </p:sp>
    </p:spTree>
    <p:extLst>
      <p:ext uri="{BB962C8B-B14F-4D97-AF65-F5344CB8AC3E}">
        <p14:creationId xmlns:p14="http://schemas.microsoft.com/office/powerpoint/2010/main" val="14513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FB6B69-7458-4399-A6FF-4A5186175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0" y="316722"/>
            <a:ext cx="8431499" cy="6224555"/>
          </a:xfrm>
          <a:prstGeom prst="rect">
            <a:avLst/>
          </a:prstGeom>
        </p:spPr>
      </p:pic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AFTER THE CONTEST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441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POSTGAME REVIEW WITH YOUR PARTNER(S)…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Discuss any difficult or controversial situations.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Seek input from other officials who may have been at the contest.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Assess your performance.  (Game tape?)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 REASONS TO COMMUNICATE WITH ASSIGNMENT CONTACTS…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Incident(s) that occurred in the contest which you need to pass on to the Assignment Contact.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Filing of appropriate reports with the IHSA.  (Special Report Form, SAWA Report.)</a:t>
            </a:r>
          </a:p>
          <a:p>
            <a:pPr lvl="1"/>
            <a:endParaRPr lang="en-US" sz="2600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AFTER THE CONTEST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 REASONS TO COMMUNICATE WITH ASSIGNMENT CONTACTS…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Incident(s) that occurred in the contest which you need to pass on to the Assignment Contact.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Filing of appropriate reports with the IHSA.  (Special Report Form, SAWA Report.)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E8474-D329-4EEA-8C20-23F2B0BFEA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57200" y="381881"/>
            <a:ext cx="8229600" cy="641528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GAME MANAGEMENT AND CREW COMMUNICATION GO HAND IN HAND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156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Solid pregame in our locker room.</a:t>
            </a:r>
          </a:p>
          <a:p>
            <a:r>
              <a:rPr lang="en-US" sz="2400" dirty="0"/>
              <a:t>Clear understanding of IHSA expectations on bench decorum, sportsmanship and illegal contact.</a:t>
            </a:r>
          </a:p>
          <a:p>
            <a:r>
              <a:rPr lang="en-US" sz="2400" dirty="0"/>
              <a:t>Agreement on how game will be officiated.</a:t>
            </a:r>
          </a:p>
          <a:p>
            <a:r>
              <a:rPr lang="en-US" sz="2400" dirty="0"/>
              <a:t>Be proactive and be approachable in all communication with all involved in the game.</a:t>
            </a:r>
          </a:p>
          <a:p>
            <a:r>
              <a:rPr lang="en-US" sz="2400" dirty="0"/>
              <a:t>Address the coaches box CONSISTENTLY! </a:t>
            </a:r>
          </a:p>
          <a:p>
            <a:r>
              <a:rPr lang="en-US" sz="2400" dirty="0"/>
              <a:t>Be prepared to involve game/host management if any issue arises which warrants their assistance.  (i.e. irate fan, uncooperative coach)</a:t>
            </a:r>
          </a:p>
        </p:txBody>
      </p:sp>
    </p:spTree>
    <p:extLst>
      <p:ext uri="{BB962C8B-B14F-4D97-AF65-F5344CB8AC3E}">
        <p14:creationId xmlns:p14="http://schemas.microsoft.com/office/powerpoint/2010/main" val="14250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20FA-9C2C-4A7E-99D5-578F13A8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310"/>
          </a:xfrm>
        </p:spPr>
        <p:txBody>
          <a:bodyPr>
            <a:normAutofit/>
          </a:bodyPr>
          <a:lstStyle/>
          <a:p>
            <a:r>
              <a:rPr lang="en-US" sz="2800" b="1" dirty="0"/>
              <a:t>Communication – Last Second 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8D980F-12F8-43D0-8885-E096D4224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889" y="1036948"/>
            <a:ext cx="7927942" cy="524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8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3409-8A66-4496-895B-60E1D8395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Communication – Last Second Shot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8A4154-6F97-409F-927D-8C03757F6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039" y="1065229"/>
            <a:ext cx="7960219" cy="52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D822-EC8B-464B-932B-5DB38D38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Communication – Last Second Shot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EF2AA3-CDEC-4752-98E8-04BF72922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55" y="1131216"/>
            <a:ext cx="8069344" cy="51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4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ESSENTIALS TO HELP YOU BE SUCCESSFUL ON THE FLOOR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151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Rule knowledge and understanding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Be a student of the game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Be up-to-date on your officiating knowledge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Have a never-ending respect for the game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Understand your role in the contest is no more important than anyone else’s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charset="0"/>
                <a:cs typeface="ＭＳ Ｐゴシック" charset="0"/>
              </a:rPr>
              <a:t>Understand that game management and crew communication go hand in hand</a:t>
            </a:r>
          </a:p>
          <a:p>
            <a:pPr lvl="0">
              <a:lnSpc>
                <a:spcPct val="90000"/>
              </a:lnSpc>
            </a:pPr>
            <a:endParaRPr lang="en-US" sz="2400" dirty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COMMUNICATION!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F712-E525-45E0-94FE-B82FD2CC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Communication – Last Second Shot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D3D1D3-EE62-4384-A1B5-70B8D3B29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425" y="1131216"/>
            <a:ext cx="7598004" cy="52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37AF-26B3-4F2C-A5DA-8F0FD85F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Communication – Last Second Shot</a:t>
            </a:r>
            <a:endParaRPr lang="en-US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F8909D-1728-4066-9F4E-02188FA83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69" y="1112364"/>
            <a:ext cx="7824247" cy="50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BE PREPARED FOR A GREAT SEASON!</a:t>
            </a:r>
          </a:p>
          <a:p>
            <a:pPr marL="0" indent="0" algn="ctr">
              <a:buNone/>
            </a:pPr>
            <a:r>
              <a:rPr lang="en-US" sz="4000" dirty="0"/>
              <a:t>THANKS FOR YOUR ATTENTION!</a:t>
            </a:r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6" y="330024"/>
            <a:ext cx="1663700" cy="1784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asketball Refe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6764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basketball_ref_time_out_sm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4704"/>
            <a:ext cx="1381124" cy="19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BF907B-FB68-45C9-B22E-332983CF7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904" y="5511874"/>
            <a:ext cx="2639797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1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+mn-lt"/>
                <a:cs typeface="+mj-cs"/>
              </a:rPr>
              <a:t>RESPECT THE GAME…</a:t>
            </a:r>
            <a:br>
              <a:rPr lang="en-US" sz="4000" dirty="0">
                <a:latin typeface="+mn-lt"/>
                <a:cs typeface="+mj-cs"/>
              </a:rPr>
            </a:br>
            <a:r>
              <a:rPr lang="en-US" sz="4000" dirty="0">
                <a:latin typeface="+mn-lt"/>
                <a:cs typeface="+mj-cs"/>
              </a:rPr>
              <a:t>RESPECT THE COACH…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5452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>
                <a:cs typeface="+mn-cs"/>
              </a:rPr>
              <a:t>Quality officials… </a:t>
            </a:r>
          </a:p>
          <a:p>
            <a:pPr marL="457200" lvl="1" indent="0">
              <a:buNone/>
              <a:defRPr/>
            </a:pPr>
            <a:r>
              <a:rPr lang="en-US" sz="2400" dirty="0"/>
              <a:t>…respect the game and all that coaches and players do.</a:t>
            </a:r>
          </a:p>
          <a:p>
            <a:pPr marL="457200" lvl="1" indent="0">
              <a:buNone/>
              <a:defRPr/>
            </a:pPr>
            <a:r>
              <a:rPr lang="en-US" sz="2400" dirty="0"/>
              <a:t>…understand the pressure of the game.</a:t>
            </a:r>
          </a:p>
          <a:p>
            <a:pPr marL="457200" lvl="1" indent="0">
              <a:buNone/>
              <a:defRPr/>
            </a:pPr>
            <a:r>
              <a:rPr lang="en-US" sz="2400" dirty="0"/>
              <a:t>…truly understand that every coach wants to win.  In many cases, the coach’s livelihood is connected to winning.</a:t>
            </a:r>
          </a:p>
          <a:p>
            <a:pPr marL="457200" lvl="1" indent="0">
              <a:buNone/>
              <a:defRPr/>
            </a:pPr>
            <a:r>
              <a:rPr lang="en-US" sz="2400" dirty="0"/>
              <a:t>…know the importance of </a:t>
            </a:r>
            <a:r>
              <a:rPr lang="ja-JP" altLang="en-US" sz="2400" dirty="0"/>
              <a:t>“</a:t>
            </a:r>
            <a:r>
              <a:rPr lang="en-US" altLang="ja-JP" sz="2400" dirty="0"/>
              <a:t>G</a:t>
            </a:r>
            <a:r>
              <a:rPr lang="en-US" sz="2400" dirty="0"/>
              <a:t>etting it right.</a:t>
            </a:r>
            <a:r>
              <a:rPr lang="ja-JP" altLang="en-US" sz="2400" dirty="0"/>
              <a:t>”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EB39A-C9B1-4AEC-8DE4-D365B5D2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77" y="4235715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700">
                <a:latin typeface="+mn-lt"/>
                <a:cs typeface="+mj-cs"/>
              </a:rPr>
              <a:t>COMMUNICATION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697" y="2438400"/>
            <a:ext cx="3845272" cy="378541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Coaches want, and deserve, to be heard, and quality officials know this, so listen and communicate without interfering with the coach’s duties.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Coaches will get upset at times.  The best coaches AND officials deal with it in the moment and then MOVE 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>
                <a:cs typeface="+mn-cs"/>
              </a:rPr>
              <a:t>Humor at the right time goes a long way.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606F4-F1E5-440A-AD73-479747369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4" r="3" b="3"/>
          <a:stretch/>
        </p:blipFill>
        <p:spPr>
          <a:xfrm>
            <a:off x="4567959" y="640082"/>
            <a:ext cx="409629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99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IMPORTANCE OF COMMUNICATION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Communication is essential to quality officiating.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Both verbal and non-verbal communication are critical to our success as officials.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Officials should always be looking for ways to improve our communication skills.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“Coach, you might be right.”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COMMUNICATING BEFORE THE CONTEST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3761613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COMMUNICATE WITH YOUR PARTNER(S)…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Confirm the assignment.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Ride together?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Discuss any issues pertaining to this specific contest.</a:t>
            </a:r>
          </a:p>
          <a:p>
            <a:pPr>
              <a:lnSpc>
                <a:spcPct val="90000"/>
              </a:lnSpc>
            </a:pPr>
            <a:endParaRPr lang="en-US" sz="170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ON SITE AND PREGAME COMMUNICATION WITH…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1700">
                <a:ea typeface="ＭＳ Ｐゴシック" charset="0"/>
                <a:cs typeface="ＭＳ Ｐゴシック" charset="0"/>
              </a:rPr>
              <a:t>Athletic Director or Designee…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Check-in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Locker facilities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Payment (when appropriate)</a:t>
            </a:r>
          </a:p>
          <a:p>
            <a:pPr lvl="1">
              <a:lnSpc>
                <a:spcPct val="90000"/>
              </a:lnSpc>
            </a:pPr>
            <a:r>
              <a:rPr lang="en-US" sz="1700">
                <a:ea typeface="ＭＳ Ｐゴシック" charset="0"/>
                <a:cs typeface="ＭＳ Ｐゴシック" charset="0"/>
              </a:rPr>
              <a:t>Anything else we need to know?</a:t>
            </a:r>
          </a:p>
          <a:p>
            <a:pPr lvl="1">
              <a:lnSpc>
                <a:spcPct val="90000"/>
              </a:lnSpc>
            </a:pPr>
            <a:endParaRPr lang="en-US" sz="170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7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7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3B20F-5A2C-4CE5-A8FD-F14A6CFDF2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9" r="17156" b="-3"/>
          <a:stretch/>
        </p:blipFill>
        <p:spPr>
          <a:xfrm>
            <a:off x="4753737" y="1904281"/>
            <a:ext cx="3805552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092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COMMUNICATING BEFORE THE CONTEST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ON SITE AND PREGAME COMMUNICATION WITH…</a:t>
            </a:r>
          </a:p>
          <a:p>
            <a:pPr lvl="1">
              <a:buFont typeface="Times" charset="0"/>
              <a:buChar char="•"/>
            </a:pPr>
            <a:r>
              <a:rPr lang="en-US" sz="26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Athletic Director or Designee…</a:t>
            </a: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Check-in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Locker facilities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Payment (when appropriate)</a:t>
            </a:r>
          </a:p>
          <a:p>
            <a:pPr lvl="1"/>
            <a:r>
              <a:rPr lang="en-US" sz="2400" dirty="0">
                <a:ea typeface="ＭＳ Ｐゴシック" charset="0"/>
                <a:cs typeface="ＭＳ Ｐゴシック" charset="0"/>
              </a:rPr>
              <a:t>Anything else we need to know?</a:t>
            </a: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5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BEFORE THE CONTEST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ON SITE AND PREGAME COMMUNICATION WITH…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Scorer(s)/Scorer</a:t>
            </a:r>
            <a:r>
              <a:rPr lang="en-US" altLang="ja-JP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 Table/Timer/Press Box…</a:t>
            </a: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Discuss information pertinent to that contest.</a:t>
            </a: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Assure them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You</a:t>
            </a:r>
            <a:r>
              <a:rPr lang="en-US" dirty="0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re all in this together.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’</a:t>
            </a:r>
            <a:endParaRPr lang="en-US" altLang="ja-JP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LIVE BALL/DEAD BALL COMMUNICATION WITH…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Scorers Table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…</a:t>
            </a: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ALWAYS use approved signals/mechanics.</a:t>
            </a: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Take your time presenting the appropriate information so problems are prevented.</a:t>
            </a:r>
          </a:p>
          <a:p>
            <a:pPr lvl="2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  <a:ea typeface="ＭＳ Ｐゴシック" charset="0"/>
                <a:cs typeface="ＭＳ Ｐゴシック" charset="0"/>
              </a:rPr>
              <a:t>DURING THE CONTEST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  <a:cs typeface="ＭＳ Ｐゴシック" charset="0"/>
              </a:rPr>
              <a:t>LIVE BALL/DEAD BALL COMMUNICATION WITH…</a:t>
            </a:r>
          </a:p>
          <a:p>
            <a:pPr lvl="1"/>
            <a:r>
              <a:rPr lang="en-US" sz="26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Scorers Table</a:t>
            </a:r>
            <a:r>
              <a:rPr lang="en-US" sz="2600" dirty="0">
                <a:latin typeface="Arial" charset="0"/>
                <a:ea typeface="ＭＳ Ｐゴシック" charset="0"/>
                <a:cs typeface="ＭＳ Ｐゴシック" charset="0"/>
              </a:rPr>
              <a:t>…</a:t>
            </a:r>
          </a:p>
          <a:p>
            <a:pPr lvl="2"/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ALWAYS use approved signals/mechanics.</a:t>
            </a:r>
          </a:p>
          <a:p>
            <a:pPr lvl="2"/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Take your time presenting the appropriate information so problems are prevented.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493DD69DD5A428C375B3E13C174CF" ma:contentTypeVersion="4" ma:contentTypeDescription="Create a new document." ma:contentTypeScope="" ma:versionID="4f12d035d774fbecfde60240e17bb8f6">
  <xsd:schema xmlns:xsd="http://www.w3.org/2001/XMLSchema" xmlns:xs="http://www.w3.org/2001/XMLSchema" xmlns:p="http://schemas.microsoft.com/office/2006/metadata/properties" xmlns:ns2="61472efa-c426-43db-9279-eb136211c60e" targetNamespace="http://schemas.microsoft.com/office/2006/metadata/properties" ma:root="true" ma:fieldsID="2d9fcabb5fca7041032b31810ee47c67" ns2:_="">
    <xsd:import namespace="61472efa-c426-43db-9279-eb136211c6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72efa-c426-43db-9279-eb136211c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96D381-3978-464E-A2AF-384FD9A38C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BA712-314D-4ACA-A9DE-BD7CCF0AF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472efa-c426-43db-9279-eb136211c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879C1D-F38F-4AB2-A66B-8F2F298404CB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1472efa-c426-43db-9279-eb136211c60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921</Words>
  <Application>Microsoft Office PowerPoint</Application>
  <PresentationFormat>On-screen Show (4:3)</PresentationFormat>
  <Paragraphs>148</Paragraphs>
  <Slides>22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</vt:lpstr>
      <vt:lpstr>Times New Roman</vt:lpstr>
      <vt:lpstr>Office Theme</vt:lpstr>
      <vt:lpstr>PowerPoint Presentation</vt:lpstr>
      <vt:lpstr>ESSENTIALS TO HELP YOU BE SUCCESSFUL ON THE FLOOR</vt:lpstr>
      <vt:lpstr>RESPECT THE GAME… RESPECT THE COACH…</vt:lpstr>
      <vt:lpstr>COMMUNICATION</vt:lpstr>
      <vt:lpstr>IMPORTANCE OF COMMUNICATION</vt:lpstr>
      <vt:lpstr>COMMUNICATING BEFORE THE CONTEST</vt:lpstr>
      <vt:lpstr>COMMUNICATING BEFORE THE CONTEST</vt:lpstr>
      <vt:lpstr>BEFORE THE CONTEST</vt:lpstr>
      <vt:lpstr>DURING THE CONTEST</vt:lpstr>
      <vt:lpstr>DURING THE CONTEST</vt:lpstr>
      <vt:lpstr>DURING THE CONTEST</vt:lpstr>
      <vt:lpstr>DURING THE CONTEST</vt:lpstr>
      <vt:lpstr>DURING THE CONTEST</vt:lpstr>
      <vt:lpstr>AFTER THE CONTEST</vt:lpstr>
      <vt:lpstr>AFTER THE CONTEST</vt:lpstr>
      <vt:lpstr>GAME MANAGEMENT AND CREW COMMUNICATION GO HAND IN HAND</vt:lpstr>
      <vt:lpstr>Communication – Last Second Shot</vt:lpstr>
      <vt:lpstr>Communication – Last Second Shot</vt:lpstr>
      <vt:lpstr>Communication – Last Second Shot</vt:lpstr>
      <vt:lpstr>Communication – Last Second Shot</vt:lpstr>
      <vt:lpstr>Communication – Last Second Shot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Gibson</dc:creator>
  <cp:lastModifiedBy>Dave Trueblood</cp:lastModifiedBy>
  <cp:revision>3</cp:revision>
  <dcterms:created xsi:type="dcterms:W3CDTF">2019-11-06T14:59:09Z</dcterms:created>
  <dcterms:modified xsi:type="dcterms:W3CDTF">2020-01-14T20:57:48Z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0x010100D6B493DD69DD5A428C375B3E13C174CF</vt:lpwstr>
  </property>
</Properties>
</file>